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8"/>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6" r:id="rId52"/>
    <p:sldId id="550" r:id="rId53"/>
    <p:sldId id="552" r:id="rId54"/>
    <p:sldId id="551" r:id="rId55"/>
    <p:sldId id="557" r:id="rId56"/>
    <p:sldId id="519" r:id="rId57"/>
    <p:sldId id="558" r:id="rId58"/>
    <p:sldId id="555" r:id="rId59"/>
    <p:sldId id="514" r:id="rId60"/>
    <p:sldId id="560" r:id="rId61"/>
    <p:sldId id="559" r:id="rId62"/>
    <p:sldId id="532" r:id="rId63"/>
    <p:sldId id="431" r:id="rId64"/>
    <p:sldId id="446" r:id="rId65"/>
    <p:sldId id="456" r:id="rId66"/>
    <p:sldId id="409" r:id="rId67"/>
    <p:sldId id="429" r:id="rId68"/>
    <p:sldId id="455" r:id="rId69"/>
    <p:sldId id="473" r:id="rId70"/>
    <p:sldId id="539" r:id="rId71"/>
    <p:sldId id="544" r:id="rId72"/>
    <p:sldId id="472" r:id="rId73"/>
    <p:sldId id="533" r:id="rId74"/>
    <p:sldId id="470" r:id="rId75"/>
    <p:sldId id="537" r:id="rId76"/>
    <p:sldId id="527"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60"/>
            <p14:sldId id="559"/>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70509"/>
  </p:normalViewPr>
  <p:slideViewPr>
    <p:cSldViewPr snapToGrid="0" snapToObjects="1">
      <p:cViewPr>
        <p:scale>
          <a:sx n="88" d="100"/>
          <a:sy n="88" d="100"/>
        </p:scale>
        <p:origin x="840"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a:t>
            </a:r>
            <a:r>
              <a:rPr lang="fr-FR" dirty="0" err="1"/>
              <a:t>still</a:t>
            </a:r>
            <a:r>
              <a:rPr lang="fr-FR" dirty="0"/>
              <a:t> a bit </a:t>
            </a:r>
            <a:r>
              <a:rPr lang="fr-FR" dirty="0" err="1"/>
              <a:t>tricky</a:t>
            </a:r>
            <a:r>
              <a:rPr lang="fr-FR" dirty="0"/>
              <a:t>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dirty="0"/>
              <a:t>… </a:t>
            </a:r>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avarage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a:t>
            </a:r>
            <a:r>
              <a:rPr lang="en-US" dirty="0" err="1"/>
              <a:t>wrt</a:t>
            </a:r>
            <a:r>
              <a:rPr lang="en-US" dirty="0"/>
              <a:t>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a:t>
            </a:r>
          </a:p>
          <a:p>
            <a:pPr marL="171450" indent="-171450">
              <a:buFont typeface="Arial" panose="020B0604020202020204" pitchFamily="34" charset="0"/>
              <a:buChar char="•"/>
            </a:pPr>
            <a:r>
              <a:rPr lang="en-US" dirty="0"/>
              <a:t>Both the forward and the backward LM have L=2 layers.</a:t>
            </a:r>
          </a:p>
          <a:p>
            <a:pPr marL="171450" indent="-171450">
              <a:buFont typeface="Arial" panose="020B0604020202020204" pitchFamily="34" charset="0"/>
              <a:buChar char="•"/>
            </a:pPr>
            <a:r>
              <a:rPr lang="en-US" dirty="0"/>
              <a:t>Once the </a:t>
            </a:r>
            <a:r>
              <a:rPr lang="en-US" dirty="0" err="1"/>
              <a:t>BiLM</a:t>
            </a:r>
            <a:r>
              <a:rPr lang="en-US" dirty="0"/>
              <a:t> is trained, each token w_0 is associated to a set of L+1 representations, which is collapsed into a single, final representation z_w0^ELMo.</a:t>
            </a:r>
          </a:p>
          <a:p>
            <a:pPr marL="171450" indent="-171450">
              <a:buFont typeface="Arial" panose="020B0604020202020204" pitchFamily="34" charset="0"/>
              <a:buChar char="•"/>
            </a:pPr>
            <a:r>
              <a:rPr lang="en-US" dirty="0"/>
              <a:t>This final representation is a </a:t>
            </a:r>
            <a:r>
              <a:rPr lang="en-US" dirty="0" err="1"/>
              <a:t>ponderated</a:t>
            </a:r>
            <a:r>
              <a:rPr lang="en-US" dirty="0"/>
              <a:t>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Here is an example of generated text.</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changes in order to best predict their future </a:t>
            </a:r>
            <a:r>
              <a:rPr lang="en-US" dirty="0" err="1"/>
              <a:t>behaviour</a:t>
            </a:r>
            <a:r>
              <a:rPr lang="en-US" dirty="0"/>
              <a:t>,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Expertise rewriting, based on a back-translation mechanism, and a second one, Latent Space structuring, based on </a:t>
            </a:r>
            <a:r>
              <a:rPr lang="en-US" dirty="0" err="1"/>
              <a:t>Variationnal</a:t>
            </a:r>
            <a:r>
              <a:rPr lang="en-US" dirty="0"/>
              <a:t>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Attribute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a:t>
            </a:r>
            <a:r>
              <a:rPr lang="en-US" dirty="0" err="1"/>
              <a:t>decrese</a:t>
            </a:r>
            <a:r>
              <a:rPr lang="en-US" dirty="0"/>
              <a:t> with time (we will refer to it as the monotonic assumption). 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Expertise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Parler</a:t>
            </a:r>
            <a:r>
              <a:rPr lang="en-US" dirty="0"/>
              <a:t> transfer learning, few shot, multi domain learning</a:t>
            </a:r>
          </a:p>
          <a:p>
            <a:endParaRPr lang="en-US" dirty="0"/>
          </a:p>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to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r>
              <a:rPr lang="en-US" dirty="0"/>
              <a:t>Both those modules actually have the same weights, which means that this training procedure learns to rewrite a job given a certain attribute while ensuring that the latent representations do not collapse.</a:t>
            </a:r>
          </a:p>
          <a:p>
            <a:endParaRPr lang="en-US" dirty="0"/>
          </a:p>
          <a:p>
            <a:r>
              <a:rPr lang="en-US" dirty="0"/>
              <a:t>One this model is trained, inference allows us to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a:t>
            </a:r>
            <a:r>
              <a:rPr lang="en-US" dirty="0" err="1"/>
              <a:t>retrived</a:t>
            </a:r>
            <a:r>
              <a:rPr lang="en-US" dirty="0"/>
              <a:t> from the generated job, as well as a BLEU to measure the how much of the original job was kept, and finally, a perplexity score as a measure of the generated text’s fluency.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their individual dynamic.</a:t>
            </a:r>
          </a:p>
          <a:p>
            <a:pPr marL="0" indent="0">
              <a:lnSpc>
                <a:spcPct val="200000"/>
              </a:lnSpc>
              <a:buFont typeface="Police système Courant"/>
              <a:buNone/>
            </a:pPr>
            <a:r>
              <a:rPr lang="en-US" sz="1200" dirty="0">
                <a:solidFill>
                  <a:schemeClr val="tx2"/>
                </a:solidFill>
              </a:rPr>
              <a:t>What it does however is an </a:t>
            </a:r>
            <a:r>
              <a:rPr lang="en-US" sz="1200" dirty="0" err="1">
                <a:solidFill>
                  <a:schemeClr val="tx2"/>
                </a:solidFill>
              </a:rPr>
              <a:t>attributre</a:t>
            </a:r>
            <a:r>
              <a:rPr lang="en-US" sz="1200" dirty="0">
                <a:solidFill>
                  <a:schemeClr val="tx2"/>
                </a:solidFill>
              </a:rPr>
              <a:t>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t>
            </a:r>
            <a:r>
              <a:rPr lang="en-US" dirty="0" err="1"/>
              <a:t>architecture:the</a:t>
            </a:r>
            <a:r>
              <a:rPr lang="en-US" dirty="0"/>
              <a:t>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a:t>
            </a:r>
            <a:r>
              <a:rPr lang="en-US" dirty="0" err="1">
                <a:solidFill>
                  <a:schemeClr val="tx2"/>
                </a:solidFill>
              </a:rPr>
              <a:t>industriral</a:t>
            </a:r>
            <a:r>
              <a:rPr lang="en-US" dirty="0">
                <a:solidFill>
                  <a:schemeClr val="tx2"/>
                </a:solidFill>
              </a:rPr>
              <a:t>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model would be trained by feeding the encoder the embeddings of the current job, </a:t>
            </a:r>
            <a:r>
              <a:rPr lang="en-US" dirty="0" err="1"/>
              <a:t>z_job_i</a:t>
            </a:r>
            <a:r>
              <a:rPr lang="en-US" dirty="0"/>
              <a:t> as well as the associated industry </a:t>
            </a:r>
            <a:r>
              <a:rPr lang="en-US" dirty="0" err="1"/>
              <a:t>z_ind_i</a:t>
            </a:r>
            <a:r>
              <a:rPr lang="en-US" dirty="0"/>
              <a:t> and expertise </a:t>
            </a:r>
            <a:r>
              <a:rPr lang="en-US" dirty="0" err="1"/>
              <a:t>z_e_i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encoder then projects the concatenation of the input into the latent space in point  </a:t>
            </a:r>
            <a:r>
              <a:rPr lang="en-US" dirty="0" err="1"/>
              <a:t>h_job_i</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decoder will learn to reconstruct the input job’s embedding </a:t>
            </a:r>
            <a:r>
              <a:rPr lang="en-US" dirty="0" err="1"/>
              <a:t>z_job_i_hat</a:t>
            </a:r>
            <a:r>
              <a:rPr lang="en-US" dirty="0"/>
              <a:t> from a point  </a:t>
            </a:r>
            <a:r>
              <a:rPr lang="en-US" dirty="0" err="1"/>
              <a:t>h_job_i_hat</a:t>
            </a:r>
            <a:r>
              <a:rPr lang="en-US" dirty="0"/>
              <a:t> sampled in the same region of the latent space as </a:t>
            </a:r>
            <a:r>
              <a:rPr lang="en-US" dirty="0" err="1"/>
              <a:t>h_job_i</a:t>
            </a:r>
            <a:r>
              <a:rPr lang="en-US" dirty="0"/>
              <a:t> thanks to the </a:t>
            </a:r>
            <a:r>
              <a:rPr lang="fr-FR" sz="1200" b="0" kern="1200" dirty="0" err="1">
                <a:solidFill>
                  <a:schemeClr val="tx1"/>
                </a:solidFill>
                <a:effectLst/>
                <a:latin typeface="+mn-lt"/>
                <a:ea typeface="+mn-ea"/>
                <a:cs typeface="+mn-cs"/>
              </a:rPr>
              <a:t>reparametrizing</a:t>
            </a:r>
            <a:r>
              <a:rPr lang="en-US" sz="1200" b="0" kern="1200" dirty="0">
                <a:solidFill>
                  <a:schemeClr val="tx1"/>
                </a:solidFill>
                <a:effectLst/>
                <a:latin typeface="+mn-lt"/>
                <a:ea typeface="+mn-ea"/>
                <a:cs typeface="+mn-cs"/>
              </a:rPr>
              <a:t> 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encoder-</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couple </a:t>
            </a:r>
            <a:r>
              <a:rPr lang="fr-FR" sz="1200" b="0" kern="1200" dirty="0" err="1">
                <a:solidFill>
                  <a:schemeClr val="tx1"/>
                </a:solidFill>
                <a:effectLst/>
                <a:latin typeface="+mn-lt"/>
                <a:ea typeface="+mn-ea"/>
                <a:cs typeface="+mn-cs"/>
              </a:rPr>
              <a:t>will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trrained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optimizing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classical</a:t>
            </a:r>
            <a:r>
              <a:rPr lang="fr-FR" sz="1200" b="0" kern="1200" dirty="0">
                <a:solidFill>
                  <a:schemeClr val="tx1"/>
                </a:solidFill>
                <a:effectLst/>
                <a:latin typeface="+mn-lt"/>
                <a:ea typeface="+mn-ea"/>
                <a:cs typeface="+mn-cs"/>
              </a:rPr>
              <a:t> VAE Evidence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Bound</a:t>
            </a:r>
            <a:r>
              <a:rPr lang="fr-FR" sz="1200" b="0" kern="1200" dirty="0">
                <a:solidFill>
                  <a:schemeClr val="tx1"/>
                </a:solidFill>
                <a:effectLst/>
                <a:latin typeface="+mn-lt"/>
                <a:ea typeface="+mn-ea"/>
                <a:cs typeface="+mn-cs"/>
              </a:rPr>
              <a:t> Objective, </a:t>
            </a:r>
            <a:r>
              <a:rPr lang="fr-FR" sz="1200" b="0" kern="1200" dirty="0" err="1">
                <a:solidFill>
                  <a:schemeClr val="tx1"/>
                </a:solidFill>
                <a:effectLst/>
                <a:latin typeface="+mn-lt"/>
                <a:ea typeface="+mn-ea"/>
                <a:cs typeface="+mn-cs"/>
              </a:rPr>
              <a:t>combining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Negative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LogLikelihood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Kullback</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Leibler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quality</a:t>
            </a:r>
            <a:r>
              <a:rPr lang="fr-FR" sz="1200" b="0" kern="1200" dirty="0">
                <a:solidFill>
                  <a:schemeClr val="tx1"/>
                </a:solidFill>
                <a:effectLst/>
                <a:latin typeface="+mn-lt"/>
                <a:ea typeface="+mn-ea"/>
                <a:cs typeface="+mn-cs"/>
              </a:rPr>
              <a:t> of the input reconstruction and for the </a:t>
            </a:r>
            <a:r>
              <a:rPr lang="fr-FR" sz="1200" b="0" kern="1200" dirty="0" err="1">
                <a:solidFill>
                  <a:schemeClr val="tx1"/>
                </a:solidFill>
                <a:effectLst/>
                <a:latin typeface="+mn-lt"/>
                <a:ea typeface="+mn-ea"/>
                <a:cs typeface="+mn-cs"/>
              </a:rPr>
              <a:t>resemblance</a:t>
            </a:r>
            <a:r>
              <a:rPr lang="fr-FR" sz="1200" b="0" kern="1200" dirty="0">
                <a:solidFill>
                  <a:schemeClr val="tx1"/>
                </a:solidFill>
                <a:effectLst/>
                <a:latin typeface="+mn-lt"/>
                <a:ea typeface="+mn-ea"/>
                <a:cs typeface="+mn-cs"/>
              </a:rPr>
              <a:t> of the distribution </a:t>
            </a:r>
            <a:r>
              <a:rPr lang="fr-FR" sz="1200" b="0" kern="1200" dirty="0" err="1">
                <a:solidFill>
                  <a:schemeClr val="tx1"/>
                </a:solidFill>
                <a:effectLst/>
                <a:latin typeface="+mn-lt"/>
                <a:ea typeface="+mn-ea"/>
                <a:cs typeface="+mn-cs"/>
              </a:rPr>
              <a:t>between</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space’s</a:t>
            </a:r>
            <a:r>
              <a:rPr lang="fr-FR" sz="1200" b="0" kern="1200" dirty="0">
                <a:solidFill>
                  <a:schemeClr val="tx1"/>
                </a:solidFill>
                <a:effectLst/>
                <a:latin typeface="+mn-lt"/>
                <a:ea typeface="+mn-ea"/>
                <a:cs typeface="+mn-cs"/>
              </a:rPr>
              <a:t> points and the distribution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CVAE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input job </a:t>
            </a:r>
            <a:r>
              <a:rPr lang="fr-FR" sz="1200" b="0" kern="1200" dirty="0" err="1">
                <a:solidFill>
                  <a:schemeClr val="tx1"/>
                </a:solidFill>
                <a:effectLst/>
                <a:latin typeface="+mn-lt"/>
                <a:ea typeface="+mn-ea"/>
                <a:cs typeface="+mn-cs"/>
              </a:rPr>
              <a:t>job_i</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r>
              <a:rPr lang="fr-FR" sz="1200" b="0" kern="1200" dirty="0" err="1">
                <a:solidFill>
                  <a:schemeClr val="tx1"/>
                </a:solidFill>
                <a:effectLst/>
                <a:latin typeface="+mn-lt"/>
                <a:ea typeface="+mn-ea"/>
                <a:cs typeface="+mn-cs"/>
              </a:rPr>
              <a:t>h_job_i</a:t>
            </a:r>
            <a:r>
              <a:rPr lang="fr-FR" sz="1200" b="0" kern="1200" dirty="0">
                <a:solidFill>
                  <a:schemeClr val="tx1"/>
                </a:solidFill>
                <a:effectLst/>
                <a:latin typeface="+mn-lt"/>
                <a:ea typeface="+mn-ea"/>
                <a:cs typeface="+mn-cs"/>
              </a:rPr>
              <a:t>. 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people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590204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r>
              <a:rPr lang="en-US" dirty="0"/>
              <a:t>Such a setup could also allow us to conduct qualitative analysis on the impact of a first job rather than another on a person’s career, as well as on the different dynamics between industries.</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894414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 but they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to a professional experience. We tried some trivial expertise labeling techniques like k-means clustering and linearly labelling the jobs of a career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 because </a:t>
            </a:r>
            <a:r>
              <a:rPr lang="fr-FR" dirty="0"/>
              <a:t>in </a:t>
            </a:r>
            <a:r>
              <a:rPr lang="fr-FR" sz="1200" b="0" kern="1200" dirty="0" err="1">
                <a:solidFill>
                  <a:schemeClr val="tx1"/>
                </a:solidFill>
                <a:effectLst/>
                <a:latin typeface="+mn-lt"/>
                <a:ea typeface="+mn-ea"/>
                <a:cs typeface="+mn-cs"/>
              </a:rPr>
              <a:t>order</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validate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hypotheses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needed</a:t>
            </a:r>
            <a:r>
              <a:rPr lang="fr-FR" sz="1200" b="0" kern="1200" dirty="0">
                <a:solidFill>
                  <a:schemeClr val="tx1"/>
                </a:solidFill>
                <a:effectLst/>
                <a:latin typeface="+mn-lt"/>
                <a:ea typeface="+mn-ea"/>
                <a:cs typeface="+mn-cs"/>
              </a:rPr>
              <a:t> profiles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at least 3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above</a:t>
            </a:r>
            <a:r>
              <a:rPr lang="fr-FR" sz="1200" b="0" kern="1200" dirty="0">
                <a:solidFill>
                  <a:schemeClr val="tx1"/>
                </a:solidFill>
                <a:effectLst/>
                <a:latin typeface="+mn-lt"/>
                <a:ea typeface="+mn-ea"/>
                <a:cs typeface="+mn-cs"/>
              </a:rPr>
              <a:t> a minimum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count, </a:t>
            </a:r>
            <a:r>
              <a:rPr lang="fr-FR" sz="1200" b="0" kern="1200" dirty="0" err="1">
                <a:solidFill>
                  <a:schemeClr val="tx1"/>
                </a:solidFill>
                <a:effectLst/>
                <a:latin typeface="+mn-lt"/>
                <a:ea typeface="+mn-ea"/>
                <a:cs typeface="+mn-cs"/>
              </a:rPr>
              <a:t>written</a:t>
            </a:r>
            <a:r>
              <a:rPr lang="fr-FR" sz="1200" b="0" kern="1200" dirty="0">
                <a:solidFill>
                  <a:schemeClr val="tx1"/>
                </a:solidFill>
                <a:effectLst/>
                <a:latin typeface="+mn-lt"/>
                <a:ea typeface="+mn-ea"/>
                <a:cs typeface="+mn-cs"/>
              </a:rPr>
              <a:t> in French,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consistent job durations (a lot of profiles </a:t>
            </a:r>
            <a:r>
              <a:rPr lang="fr-FR" sz="1200" b="0" kern="1200" dirty="0" err="1">
                <a:solidFill>
                  <a:schemeClr val="tx1"/>
                </a:solidFill>
                <a:effectLst/>
                <a:latin typeface="+mn-lt"/>
                <a:ea typeface="+mn-ea"/>
                <a:cs typeface="+mn-cs"/>
              </a:rPr>
              <a:t>had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either</a:t>
            </a:r>
            <a:r>
              <a:rPr lang="fr-FR" sz="1200" b="0" kern="1200" dirty="0">
                <a:solidFill>
                  <a:schemeClr val="tx1"/>
                </a:solidFill>
                <a:effectLst/>
                <a:latin typeface="+mn-lt"/>
                <a:ea typeface="+mn-ea"/>
                <a:cs typeface="+mn-cs"/>
              </a:rPr>
              <a:t> no or </a:t>
            </a:r>
            <a:r>
              <a:rPr lang="fr-FR" sz="1200" b="0" kern="1200" dirty="0" err="1">
                <a:solidFill>
                  <a:schemeClr val="tx1"/>
                </a:solidFill>
                <a:effectLst/>
                <a:latin typeface="+mn-lt"/>
                <a:ea typeface="+mn-ea"/>
                <a:cs typeface="+mn-cs"/>
              </a:rPr>
              <a:t>erroneous</a:t>
            </a:r>
            <a:r>
              <a:rPr lang="fr-FR" sz="1200" b="0" kern="1200" dirty="0">
                <a:solidFill>
                  <a:schemeClr val="tx1"/>
                </a:solidFill>
                <a:effectLst/>
                <a:latin typeface="+mn-lt"/>
                <a:ea typeface="+mn-ea"/>
                <a:cs typeface="+mn-cs"/>
              </a:rPr>
              <a:t> job duration </a:t>
            </a:r>
            <a:r>
              <a:rPr lang="fr-FR" sz="1200" b="0" kern="1200" dirty="0" err="1">
                <a:solidFill>
                  <a:schemeClr val="tx1"/>
                </a:solidFill>
                <a:effectLst/>
                <a:latin typeface="+mn-lt"/>
                <a:ea typeface="+mn-ea"/>
                <a:cs typeface="+mn-cs"/>
              </a:rPr>
              <a:t>filled</a:t>
            </a:r>
            <a:r>
              <a:rPr lang="fr-FR" sz="1200" b="0" kern="1200" dirty="0">
                <a:solidFill>
                  <a:schemeClr val="tx1"/>
                </a:solidFill>
                <a:effectLst/>
                <a:latin typeface="+mn-lt"/>
                <a:ea typeface="+mn-ea"/>
                <a:cs typeface="+mn-cs"/>
              </a:rPr>
              <a:t> out).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lead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t>
            </a:r>
            <a:r>
              <a:rPr lang="fr-FR" sz="1200" b="0" kern="1200" dirty="0" err="1">
                <a:solidFill>
                  <a:schemeClr val="tx1"/>
                </a:solidFill>
                <a:effectLst/>
                <a:latin typeface="+mn-lt"/>
                <a:ea typeface="+mn-ea"/>
                <a:cs typeface="+mn-cs"/>
              </a:rPr>
              <a:t>abd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In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Multiple-</a:t>
            </a:r>
            <a:r>
              <a:rPr lang="fr-FR" sz="1200" b="0" kern="1200" dirty="0" err="1">
                <a:solidFill>
                  <a:schemeClr val="tx1"/>
                </a:solidFill>
                <a:effectLst/>
                <a:latin typeface="+mn-lt"/>
                <a:ea typeface="+mn-ea"/>
                <a:cs typeface="+mn-cs"/>
              </a:rPr>
              <a:t>Attribute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rewriting </a:t>
            </a:r>
            <a:r>
              <a:rPr lang="fr-FR" sz="1200" b="0" kern="1200" dirty="0" err="1">
                <a:solidFill>
                  <a:schemeClr val="tx1"/>
                </a:solidFill>
                <a:effectLst/>
                <a:latin typeface="+mn-lt"/>
                <a:ea typeface="+mn-ea"/>
                <a:cs typeface="+mn-cs"/>
              </a:rPr>
              <a:t>composed</a:t>
            </a:r>
            <a:r>
              <a:rPr lang="fr-FR" sz="1200" b="0" kern="1200" dirty="0">
                <a:solidFill>
                  <a:schemeClr val="tx1"/>
                </a:solidFill>
                <a:effectLst/>
                <a:latin typeface="+mn-lt"/>
                <a:ea typeface="+mn-ea"/>
                <a:cs typeface="+mn-cs"/>
              </a:rPr>
              <a:t> of no </a:t>
            </a:r>
            <a:r>
              <a:rPr lang="fr-FR" sz="1200" b="0" kern="1200" dirty="0" err="1">
                <a:solidFill>
                  <a:schemeClr val="tx1"/>
                </a:solidFill>
                <a:effectLst/>
                <a:latin typeface="+mn-lt"/>
                <a:ea typeface="+mn-ea"/>
                <a:cs typeface="+mn-cs"/>
              </a:rPr>
              <a:t>less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3 </a:t>
            </a:r>
            <a:r>
              <a:rPr lang="fr-FR" sz="1200" b="0" kern="1200" dirty="0" err="1">
                <a:solidFill>
                  <a:schemeClr val="tx1"/>
                </a:solidFill>
                <a:effectLst/>
                <a:latin typeface="+mn-lt"/>
                <a:ea typeface="+mn-ea"/>
                <a:cs typeface="+mn-cs"/>
              </a:rPr>
              <a:t>complementary-yet-possibly-incomplete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69</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70</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2" name="ZoneTexte 1">
            <a:extLst>
              <a:ext uri="{FF2B5EF4-FFF2-40B4-BE49-F238E27FC236}">
                <a16:creationId xmlns:a16="http://schemas.microsoft.com/office/drawing/2014/main" id="{E9ED38D2-64A8-0B4B-AA06-B732DFA08332}"/>
              </a:ext>
            </a:extLst>
          </p:cNvPr>
          <p:cNvSpPr txBox="1"/>
          <p:nvPr/>
        </p:nvSpPr>
        <p:spPr>
          <a:xfrm>
            <a:off x="607167" y="1274200"/>
            <a:ext cx="7929664" cy="369332"/>
          </a:xfrm>
          <a:prstGeom prst="rect">
            <a:avLst/>
          </a:prstGeom>
          <a:noFill/>
        </p:spPr>
        <p:txBody>
          <a:bodyPr wrap="square" rtlCol="0">
            <a:spAutoFit/>
          </a:bodyPr>
          <a:lstStyle/>
          <a:p>
            <a:pPr algn="ctr"/>
            <a:r>
              <a:rPr lang="en-US" b="1" dirty="0">
                <a:solidFill>
                  <a:schemeClr val="tx2"/>
                </a:solidFill>
              </a:rPr>
              <a:t>Structuration via conditional Variational Auto Encoders [1]</a:t>
            </a:r>
          </a:p>
        </p:txBody>
      </p:sp>
      <p:sp>
        <p:nvSpPr>
          <p:cNvPr id="6" name="Rectangle 5">
            <a:extLst>
              <a:ext uri="{FF2B5EF4-FFF2-40B4-BE49-F238E27FC236}">
                <a16:creationId xmlns:a16="http://schemas.microsoft.com/office/drawing/2014/main" id="{21544EBC-CF5C-D74C-972D-84DF7401FFEE}"/>
              </a:ext>
            </a:extLst>
          </p:cNvPr>
          <p:cNvSpPr/>
          <p:nvPr/>
        </p:nvSpPr>
        <p:spPr>
          <a:xfrm>
            <a:off x="71394" y="6375340"/>
            <a:ext cx="2230098" cy="369332"/>
          </a:xfrm>
          <a:prstGeom prst="rect">
            <a:avLst/>
          </a:prstGeom>
        </p:spPr>
        <p:txBody>
          <a:bodyPr wrap="none">
            <a:spAutoFit/>
          </a:bodyPr>
          <a:lstStyle/>
          <a:p>
            <a:r>
              <a:rPr lang="fr-FR" i="1" dirty="0">
                <a:solidFill>
                  <a:schemeClr val="tx1">
                    <a:lumMod val="75000"/>
                    <a:lumOff val="25000"/>
                  </a:schemeClr>
                </a:solidFill>
              </a:rPr>
              <a:t>[1] </a:t>
            </a:r>
            <a:r>
              <a:rPr lang="fr-FR" i="1" dirty="0" err="1">
                <a:solidFill>
                  <a:schemeClr val="tx1">
                    <a:lumMod val="75000"/>
                    <a:lumOff val="25000"/>
                  </a:schemeClr>
                </a:solidFill>
              </a:rPr>
              <a:t>Sohn</a:t>
            </a:r>
            <a:r>
              <a:rPr lang="fr-FR" i="1" dirty="0">
                <a:solidFill>
                  <a:schemeClr val="tx1">
                    <a:lumMod val="75000"/>
                    <a:lumOff val="25000"/>
                  </a:schemeClr>
                </a:solidFill>
              </a:rPr>
              <a:t> et al. (2015)</a:t>
            </a:r>
            <a:endParaRPr lang="en-US" i="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AFF65712-E267-E64D-B71C-85BD3A8BD634}"/>
                  </a:ext>
                </a:extLst>
              </p:cNvPr>
              <p:cNvSpPr txBox="1"/>
              <p:nvPr/>
            </p:nvSpPr>
            <p:spPr>
              <a:xfrm>
                <a:off x="1991805" y="5583620"/>
                <a:ext cx="5160387" cy="4162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𝐿𝑜𝑠</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𝑠</m:t>
                          </m:r>
                        </m:e>
                        <m:sub>
                          <m:r>
                            <a:rPr lang="fr-FR" b="0" i="1" smtClean="0">
                              <a:latin typeface="Cambria Math" panose="02040503050406030204" pitchFamily="18" charset="0"/>
                            </a:rPr>
                            <m:t>𝑉𝐴𝐸</m:t>
                          </m:r>
                        </m:sub>
                      </m:sSub>
                      <m:r>
                        <a:rPr lang="fr-FR" b="0" i="1" smtClean="0">
                          <a:latin typeface="Cambria Math" panose="02040503050406030204" pitchFamily="18" charset="0"/>
                        </a:rPr>
                        <m:t>=</m:t>
                      </m:r>
                      <m:r>
                        <a:rPr lang="fr-FR" b="0" i="1" smtClean="0">
                          <a:latin typeface="Cambria Math" panose="02040503050406030204" pitchFamily="18" charset="0"/>
                        </a:rPr>
                        <m:t>𝑁𝐿𝐿</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e>
                          </m:acc>
                        </m:e>
                      </m:d>
                      <m:r>
                        <a:rPr lang="fr-FR" b="0" i="1" smtClean="0">
                          <a:latin typeface="Cambria Math" panose="02040503050406030204" pitchFamily="18" charset="0"/>
                        </a:rPr>
                        <m:t>+</m:t>
                      </m:r>
                      <m:r>
                        <a:rPr lang="fr-FR" b="0" i="1" smtClean="0">
                          <a:latin typeface="Cambria Math" panose="02040503050406030204" pitchFamily="18" charset="0"/>
                        </a:rPr>
                        <m:t>𝐾𝐿</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m:t>
                          </m:r>
                        </m:e>
                        <m:sub>
                          <m:r>
                            <a:rPr lang="fr-FR" b="0" i="1" smtClean="0">
                              <a:latin typeface="Cambria Math" panose="02040503050406030204" pitchFamily="18" charset="0"/>
                              <a:ea typeface="Cambria Math" panose="02040503050406030204" pitchFamily="18" charset="0"/>
                            </a:rPr>
                            <m:t>𝜙</m:t>
                          </m:r>
                        </m:sub>
                      </m:sSub>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r>
                        <a:rPr lang="fr-FR" b="0" i="1" smtClean="0">
                          <a:latin typeface="Cambria Math" panose="02040503050406030204" pitchFamily="18" charset="0"/>
                        </a:rPr>
                        <m:t>𝑧</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h</m:t>
                      </m:r>
                      <m:r>
                        <a:rPr lang="fr-FR"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ZoneTexte 6">
                <a:extLst>
                  <a:ext uri="{FF2B5EF4-FFF2-40B4-BE49-F238E27FC236}">
                    <a16:creationId xmlns:a16="http://schemas.microsoft.com/office/drawing/2014/main" id="{AFF65712-E267-E64D-B71C-85BD3A8BD634}"/>
                  </a:ext>
                </a:extLst>
              </p:cNvPr>
              <p:cNvSpPr txBox="1">
                <a:spLocks noRot="1" noChangeAspect="1" noMove="1" noResize="1" noEditPoints="1" noAdjustHandles="1" noChangeArrowheads="1" noChangeShapeType="1" noTextEdit="1"/>
              </p:cNvSpPr>
              <p:nvPr/>
            </p:nvSpPr>
            <p:spPr>
              <a:xfrm>
                <a:off x="1991805" y="5583620"/>
                <a:ext cx="5160387" cy="416268"/>
              </a:xfrm>
              <a:prstGeom prst="rect">
                <a:avLst/>
              </a:prstGeom>
              <a:blipFill>
                <a:blip r:embed="rId3"/>
                <a:stretch>
                  <a:fillRect b="-8824"/>
                </a:stretch>
              </a:blipFill>
            </p:spPr>
            <p:txBody>
              <a:bodyPr/>
              <a:lstStyle/>
              <a:p>
                <a:r>
                  <a:rPr lang="en-US">
                    <a:noFill/>
                  </a:rPr>
                  <a:t> </a:t>
                </a:r>
              </a:p>
            </p:txBody>
          </p:sp>
        </mc:Fallback>
      </mc:AlternateContent>
      <p:pic>
        <p:nvPicPr>
          <p:cNvPr id="14" name="Image 13">
            <a:extLst>
              <a:ext uri="{FF2B5EF4-FFF2-40B4-BE49-F238E27FC236}">
                <a16:creationId xmlns:a16="http://schemas.microsoft.com/office/drawing/2014/main" id="{286D2484-5C3E-9F43-8C46-6BE3823EF884}"/>
              </a:ext>
            </a:extLst>
          </p:cNvPr>
          <p:cNvPicPr>
            <a:picLocks noChangeAspect="1"/>
          </p:cNvPicPr>
          <p:nvPr/>
        </p:nvPicPr>
        <p:blipFill>
          <a:blip r:embed="rId4"/>
          <a:stretch>
            <a:fillRect/>
          </a:stretch>
        </p:blipFill>
        <p:spPr>
          <a:xfrm>
            <a:off x="204462" y="1696060"/>
            <a:ext cx="8735074" cy="3703074"/>
          </a:xfrm>
          <a:prstGeom prst="rect">
            <a:avLst/>
          </a:prstGeom>
        </p:spPr>
      </p:pic>
    </p:spTree>
    <p:extLst>
      <p:ext uri="{BB962C8B-B14F-4D97-AF65-F5344CB8AC3E}">
        <p14:creationId xmlns:p14="http://schemas.microsoft.com/office/powerpoint/2010/main" val="854875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3"/>
          <a:stretch>
            <a:fillRect/>
          </a:stretch>
        </p:blipFill>
        <p:spPr>
          <a:xfrm>
            <a:off x="341608" y="1405325"/>
            <a:ext cx="5422901" cy="4834654"/>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5544457" y="3208688"/>
            <a:ext cx="3535527" cy="1113510"/>
          </a:xfrm>
          <a:prstGeom prst="rect">
            <a:avLst/>
          </a:prstGeom>
          <a:solidFill>
            <a:schemeClr val="tx2">
              <a:lumMod val="20000"/>
              <a:lumOff val="80000"/>
            </a:schemeClr>
          </a:solidFill>
        </p:spPr>
        <p:txBody>
          <a:bodyPr wrap="square" rtlCol="0" anchor="ctr">
            <a:spAutoFit/>
          </a:bodyPr>
          <a:lstStyle/>
          <a:p>
            <a:pPr marL="285750" indent="-285750">
              <a:buFont typeface="Arial" panose="020B0604020202020204" pitchFamily="34" charset="0"/>
              <a:buChar char="•"/>
            </a:pPr>
            <a:r>
              <a:rPr lang="en-US" dirty="0">
                <a:solidFill>
                  <a:schemeClr val="tx2"/>
                </a:solidFill>
              </a:rPr>
              <a:t>Structured latent space </a:t>
            </a:r>
            <a:r>
              <a:rPr lang="en-US" dirty="0">
                <a:solidFill>
                  <a:schemeClr val="tx2"/>
                </a:solidFill>
                <a:sym typeface="Wingdings" pitchFamily="2" charset="2"/>
              </a:rPr>
              <a:t> </a:t>
            </a:r>
            <a:r>
              <a:rPr lang="en-US" b="1" dirty="0">
                <a:solidFill>
                  <a:schemeClr val="tx2"/>
                </a:solidFill>
              </a:rPr>
              <a:t>trajectory</a:t>
            </a:r>
            <a:r>
              <a:rPr lang="en-US" dirty="0">
                <a:solidFill>
                  <a:schemeClr val="tx2"/>
                </a:solidFill>
              </a:rPr>
              <a:t> model</a:t>
            </a:r>
          </a:p>
          <a:p>
            <a:pPr marL="285750" indent="-285750">
              <a:lnSpc>
                <a:spcPct val="200000"/>
              </a:lnSpc>
              <a:buFont typeface="Arial" panose="020B0604020202020204" pitchFamily="34" charset="0"/>
              <a:buChar char="•"/>
            </a:pPr>
            <a:r>
              <a:rPr lang="en-US" dirty="0">
                <a:solidFill>
                  <a:schemeClr val="tx2"/>
                </a:solidFill>
              </a:rPr>
              <a:t>Word Decoder </a:t>
            </a:r>
            <a:r>
              <a:rPr lang="en-US" dirty="0">
                <a:solidFill>
                  <a:schemeClr val="tx2"/>
                </a:solidFill>
                <a:sym typeface="Wingdings" pitchFamily="2" charset="2"/>
              </a:rPr>
              <a:t> </a:t>
            </a:r>
            <a:r>
              <a:rPr lang="en-US" b="1" dirty="0">
                <a:solidFill>
                  <a:schemeClr val="tx2"/>
                </a:solidFill>
                <a:sym typeface="Wingdings" pitchFamily="2" charset="2"/>
              </a:rPr>
              <a:t>explicit</a:t>
            </a:r>
            <a:r>
              <a:rPr lang="en-US" dirty="0">
                <a:solidFill>
                  <a:schemeClr val="tx2"/>
                </a:solidFill>
                <a:sym typeface="Wingdings" pitchFamily="2" charset="2"/>
              </a:rPr>
              <a:t> jobs</a:t>
            </a:r>
          </a:p>
        </p:txBody>
      </p:sp>
      <p:sp>
        <p:nvSpPr>
          <p:cNvPr id="10" name="ZoneTexte 9">
            <a:extLst>
              <a:ext uri="{FF2B5EF4-FFF2-40B4-BE49-F238E27FC236}">
                <a16:creationId xmlns:a16="http://schemas.microsoft.com/office/drawing/2014/main" id="{71408279-5CD1-594F-A1B2-D2220C6FA887}"/>
              </a:ext>
            </a:extLst>
          </p:cNvPr>
          <p:cNvSpPr txBox="1"/>
          <p:nvPr/>
        </p:nvSpPr>
        <p:spPr>
          <a:xfrm>
            <a:off x="941742" y="6055313"/>
            <a:ext cx="3554178" cy="369332"/>
          </a:xfrm>
          <a:prstGeom prst="rect">
            <a:avLst/>
          </a:prstGeom>
          <a:noFill/>
        </p:spPr>
        <p:txBody>
          <a:bodyPr wrap="none" rtlCol="0">
            <a:spAutoFit/>
          </a:bodyPr>
          <a:lstStyle/>
          <a:p>
            <a:r>
              <a:rPr lang="en-US" i="1" dirty="0"/>
              <a:t>Illustration of the trajectory model</a:t>
            </a:r>
          </a:p>
        </p:txBody>
      </p:sp>
    </p:spTree>
    <p:extLst>
      <p:ext uri="{BB962C8B-B14F-4D97-AF65-F5344CB8AC3E}">
        <p14:creationId xmlns:p14="http://schemas.microsoft.com/office/powerpoint/2010/main" val="166735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688148"/>
            <a:ext cx="4383314" cy="2484006"/>
          </a:xfrm>
        </p:spPr>
        <p:txBody>
          <a:bodyPr>
            <a:noAutofit/>
          </a:bodyPr>
          <a:lstStyle/>
          <a:p>
            <a:pPr>
              <a:lnSpc>
                <a:spcPct val="200000"/>
              </a:lnSpc>
            </a:pPr>
            <a:r>
              <a:rPr lang="en-US" sz="1800" dirty="0"/>
              <a:t>Noisy and unstructured data</a:t>
            </a:r>
          </a:p>
          <a:p>
            <a:pPr>
              <a:lnSpc>
                <a:spcPct val="200000"/>
              </a:lnSpc>
            </a:pPr>
            <a:r>
              <a:rPr lang="en-US" sz="1800" dirty="0"/>
              <a:t>Lack of supervision on expertise level</a:t>
            </a:r>
          </a:p>
          <a:p>
            <a:pPr>
              <a:lnSpc>
                <a:spcPct val="200000"/>
              </a:lnSpc>
            </a:pPr>
            <a:r>
              <a:rPr lang="en-US" sz="1800" dirty="0"/>
              <a:t>Insufficient data</a:t>
            </a:r>
          </a:p>
          <a:p>
            <a:pPr>
              <a:lnSpc>
                <a:spcPct val="200000"/>
              </a:lnSpc>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16478"/>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grpSp>
        <p:nvGrpSpPr>
          <p:cNvPr id="4" name="Groupe 3">
            <a:extLst>
              <a:ext uri="{FF2B5EF4-FFF2-40B4-BE49-F238E27FC236}">
                <a16:creationId xmlns:a16="http://schemas.microsoft.com/office/drawing/2014/main" id="{9384A278-D1F7-0A44-87D6-D5E55F0B79B9}"/>
              </a:ext>
            </a:extLst>
          </p:cNvPr>
          <p:cNvGrpSpPr/>
          <p:nvPr/>
        </p:nvGrpSpPr>
        <p:grpSpPr>
          <a:xfrm>
            <a:off x="1027898" y="2197750"/>
            <a:ext cx="7088203" cy="803266"/>
            <a:chOff x="624464" y="2560607"/>
            <a:chExt cx="7088203" cy="803266"/>
          </a:xfrm>
        </p:grpSpPr>
        <p:grpSp>
          <p:nvGrpSpPr>
            <p:cNvPr id="12" name="Groupe 11">
              <a:extLst>
                <a:ext uri="{FF2B5EF4-FFF2-40B4-BE49-F238E27FC236}">
                  <a16:creationId xmlns:a16="http://schemas.microsoft.com/office/drawing/2014/main" id="{C7C33848-DA00-F34D-A245-5916A413690B}"/>
                </a:ext>
              </a:extLst>
            </p:cNvPr>
            <p:cNvGrpSpPr/>
            <p:nvPr/>
          </p:nvGrpSpPr>
          <p:grpSpPr>
            <a:xfrm>
              <a:off x="624464" y="2770104"/>
              <a:ext cx="3947536" cy="387527"/>
              <a:chOff x="1513612" y="4356683"/>
              <a:chExt cx="3947536" cy="387527"/>
            </a:xfrm>
          </p:grpSpPr>
          <p:sp>
            <p:nvSpPr>
              <p:cNvPr id="13" name="ZoneTexte 12">
                <a:extLst>
                  <a:ext uri="{FF2B5EF4-FFF2-40B4-BE49-F238E27FC236}">
                    <a16:creationId xmlns:a16="http://schemas.microsoft.com/office/drawing/2014/main" id="{DEF587C3-7408-114D-8461-0D303E6A49BA}"/>
                  </a:ext>
                </a:extLst>
              </p:cNvPr>
              <p:cNvSpPr txBox="1"/>
              <p:nvPr/>
            </p:nvSpPr>
            <p:spPr>
              <a:xfrm>
                <a:off x="1513612" y="4359380"/>
                <a:ext cx="3033912" cy="369332"/>
              </a:xfrm>
              <a:prstGeom prst="rect">
                <a:avLst/>
              </a:prstGeom>
              <a:noFill/>
            </p:spPr>
            <p:txBody>
              <a:bodyPr wrap="square" rtlCol="0">
                <a:spAutoFit/>
              </a:bodyPr>
              <a:lstStyle/>
              <a:p>
                <a:pPr algn="ctr"/>
                <a:r>
                  <a:rPr lang="en-US" b="1" dirty="0"/>
                  <a:t>Two different Approaches</a:t>
                </a:r>
              </a:p>
            </p:txBody>
          </p:sp>
          <p:sp>
            <p:nvSpPr>
              <p:cNvPr id="14" name="Freeform 16">
                <a:extLst>
                  <a:ext uri="{FF2B5EF4-FFF2-40B4-BE49-F238E27FC236}">
                    <a16:creationId xmlns:a16="http://schemas.microsoft.com/office/drawing/2014/main" id="{DBC1E14C-0C3F-5241-8017-B64508B43A0B}"/>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sp>
            <p:nvSpPr>
              <p:cNvPr id="15" name="Freeform 16">
                <a:extLst>
                  <a:ext uri="{FF2B5EF4-FFF2-40B4-BE49-F238E27FC236}">
                    <a16:creationId xmlns:a16="http://schemas.microsoft.com/office/drawing/2014/main" id="{5BA00B35-9ACF-BE48-8284-B446F4129BCE}"/>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grpSp>
        <p:sp>
          <p:nvSpPr>
            <p:cNvPr id="16" name="ZoneTexte 15">
              <a:extLst>
                <a:ext uri="{FF2B5EF4-FFF2-40B4-BE49-F238E27FC236}">
                  <a16:creationId xmlns:a16="http://schemas.microsoft.com/office/drawing/2014/main" id="{51058699-BE0A-EE47-8999-C03F14756C0D}"/>
                </a:ext>
              </a:extLst>
            </p:cNvPr>
            <p:cNvSpPr txBox="1"/>
            <p:nvPr/>
          </p:nvSpPr>
          <p:spPr>
            <a:xfrm>
              <a:off x="4678755" y="2560607"/>
              <a:ext cx="3033912" cy="369332"/>
            </a:xfrm>
            <a:prstGeom prst="rect">
              <a:avLst/>
            </a:prstGeom>
            <a:noFill/>
          </p:spPr>
          <p:txBody>
            <a:bodyPr wrap="square" rtlCol="0">
              <a:spAutoFit/>
            </a:bodyPr>
            <a:lstStyle/>
            <a:p>
              <a:r>
                <a:rPr lang="en-US" dirty="0"/>
                <a:t>Job Expertise Rewriting</a:t>
              </a:r>
              <a:endParaRPr lang="en-US" b="1" dirty="0"/>
            </a:p>
          </p:txBody>
        </p:sp>
        <p:sp>
          <p:nvSpPr>
            <p:cNvPr id="17" name="ZoneTexte 16">
              <a:extLst>
                <a:ext uri="{FF2B5EF4-FFF2-40B4-BE49-F238E27FC236}">
                  <a16:creationId xmlns:a16="http://schemas.microsoft.com/office/drawing/2014/main" id="{2C9D9954-E045-2E43-93B9-FF2B290167E6}"/>
                </a:ext>
              </a:extLst>
            </p:cNvPr>
            <p:cNvSpPr txBox="1"/>
            <p:nvPr/>
          </p:nvSpPr>
          <p:spPr>
            <a:xfrm>
              <a:off x="4678755" y="2994541"/>
              <a:ext cx="3033912" cy="369332"/>
            </a:xfrm>
            <a:prstGeom prst="rect">
              <a:avLst/>
            </a:prstGeom>
            <a:noFill/>
          </p:spPr>
          <p:txBody>
            <a:bodyPr wrap="square" rtlCol="0">
              <a:spAutoFit/>
            </a:bodyPr>
            <a:lstStyle/>
            <a:p>
              <a:r>
                <a:rPr lang="en-US" dirty="0"/>
                <a:t>Latent Space Structuring</a:t>
              </a:r>
              <a:endParaRPr lang="en-US" b="1" dirty="0"/>
            </a:p>
          </p:txBody>
        </p:sp>
      </p:grpSp>
      <p:sp>
        <p:nvSpPr>
          <p:cNvPr id="18" name="ZoneTexte 17">
            <a:extLst>
              <a:ext uri="{FF2B5EF4-FFF2-40B4-BE49-F238E27FC236}">
                <a16:creationId xmlns:a16="http://schemas.microsoft.com/office/drawing/2014/main" id="{5B5CF62A-674B-9F4D-AC79-8883EF4FFF75}"/>
              </a:ext>
            </a:extLst>
          </p:cNvPr>
          <p:cNvSpPr txBox="1"/>
          <p:nvPr/>
        </p:nvSpPr>
        <p:spPr>
          <a:xfrm>
            <a:off x="1169060" y="4822921"/>
            <a:ext cx="2459511" cy="369332"/>
          </a:xfrm>
          <a:prstGeom prst="rect">
            <a:avLst/>
          </a:prstGeom>
          <a:noFill/>
        </p:spPr>
        <p:txBody>
          <a:bodyPr wrap="square" rtlCol="0">
            <a:spAutoFit/>
          </a:bodyPr>
          <a:lstStyle/>
          <a:p>
            <a:pPr algn="ctr"/>
            <a:r>
              <a:rPr lang="en-US" b="1" dirty="0"/>
              <a:t>Obstacles</a:t>
            </a:r>
          </a:p>
        </p:txBody>
      </p:sp>
      <p:sp>
        <p:nvSpPr>
          <p:cNvPr id="19" name="Accolade ouvrante 18">
            <a:extLst>
              <a:ext uri="{FF2B5EF4-FFF2-40B4-BE49-F238E27FC236}">
                <a16:creationId xmlns:a16="http://schemas.microsoft.com/office/drawing/2014/main" id="{7C7A154A-6ADA-EF4D-A9FF-C35E1F30AA09}"/>
              </a:ext>
            </a:extLst>
          </p:cNvPr>
          <p:cNvSpPr/>
          <p:nvPr/>
        </p:nvSpPr>
        <p:spPr>
          <a:xfrm>
            <a:off x="3660240" y="4044007"/>
            <a:ext cx="574401" cy="2060712"/>
          </a:xfrm>
          <a:prstGeom prst="leftBrace">
            <a:avLst>
              <a:gd name="adj1" fmla="val 34000"/>
              <a:gd name="adj2" fmla="val 51111"/>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0101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67</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69</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70</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73</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116230</TotalTime>
  <Words>9221</Words>
  <Application>Microsoft Macintosh PowerPoint</Application>
  <PresentationFormat>Affichage à l'écran (4:3)</PresentationFormat>
  <Paragraphs>969</Paragraphs>
  <Slides>76</Slides>
  <Notes>68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76</vt:i4>
      </vt:variant>
    </vt:vector>
  </HeadingPairs>
  <TitlesOfParts>
    <vt:vector size="8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Attribute Rewriting</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899</cp:revision>
  <cp:lastPrinted>2019-10-02T17:13:17Z</cp:lastPrinted>
  <dcterms:created xsi:type="dcterms:W3CDTF">2017-04-20T22:33:02Z</dcterms:created>
  <dcterms:modified xsi:type="dcterms:W3CDTF">2021-11-24T10:14:34Z</dcterms:modified>
  <cp:category/>
</cp:coreProperties>
</file>